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67" r:id="rId5"/>
    <p:sldId id="259" r:id="rId6"/>
    <p:sldId id="270" r:id="rId7"/>
    <p:sldId id="271" r:id="rId8"/>
    <p:sldId id="260" r:id="rId9"/>
    <p:sldId id="269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3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CDDB5-ED16-45FB-BBF9-E43F1B7E4F9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DD6D-16DF-40CE-96F1-FA3B3D464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2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1870D-81DA-8475-9CEF-7081C98DB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452AB-D1E3-7131-5F8A-AF3ED7364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F2A665-0315-B21E-F8FE-F5997514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E907525-EA9F-E307-DF7B-59BC404F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8EE4516-4281-5483-8214-79FE5BE0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518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FD1FCF2-2E20-1218-BDF1-C8E9123C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CEC14A8-F58C-A1F2-CB88-8EA71D2B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49114AE-07AA-214E-42DF-A6651683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FAB02-4616-FB5E-7FC9-BB172A9EA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86" y="1905000"/>
            <a:ext cx="7537158" cy="29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3C505-75D8-4BD6-908F-AF15742E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D27EAF7-AB88-8264-3391-D9EEF9BA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472AD80-E116-A94C-D924-790DC2A93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8195D59-9727-D8F2-4BCB-7B1F4FC9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933F512-3801-B91D-0ED5-AB720C5F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4FF8E56-40AC-1AAC-3D98-EA984AA13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003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CB970-0DFA-39A0-4B2B-C8824A92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F157E7C-5D96-FA98-1B66-9F2BC9F2C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D371B40-D866-9BF4-4B48-B111576F2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607B29D-B20E-FEB4-B7C6-B40733B3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FB8CB4B-7CD1-9F71-B15E-FC6CD2D2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E239989-E8E2-2788-3A97-7C40B6C1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061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C959A-906B-6AC9-D79A-01C80E2B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9CABE6B-AD79-5824-4059-C859F70BD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2FCF720-50BB-80CA-03E9-6A35EB38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73BAD03-4E0A-A8A6-6C4E-CFC6EE60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17C7529-AFC0-E26C-0903-135EE44E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8708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298DBC-1FDE-056D-B902-B971EAE10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06F7F79-4D6E-8851-4CD6-8390AF75C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EEA9DEA-CBBC-EA75-240F-82F1E91C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9EF580-F0B4-E9CA-9125-40810099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FF82030-B5C4-7617-DB66-025E5FCF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515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22CA2-87A7-309E-7D18-9D04110A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E435F4-9842-9DFF-6318-64052EEC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19F23E-3A86-89D5-A644-515D0639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67A5281-5386-D726-01B6-75BF03AB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DB7F135-E239-A574-6A10-3125066A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329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FC3C9-C5CC-3778-0162-EFF86EB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251435C-0FE9-69E7-89E5-DD9F25C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11E00E0-0E53-E133-957E-E136C3BF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B661322-D02E-F225-C45E-655D1657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483FB29-D211-0901-02DB-86415A60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223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5FF58-5367-94EB-3F77-E1E46982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52211A-60AB-8071-EFBF-967C49DF1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367DF75-EA58-7424-67C0-D755DA7B9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AAFE25D-88DE-B411-A9EE-ADA6EFC1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D6B24EC-0ACE-9BEA-6531-70B5CB2E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B0037DC-DAC2-2816-8188-57803C1B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386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D0367-FB96-1017-D752-4547E155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F665ED1-A2AC-2027-BDBE-7400A6024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FD2B55E-3B1C-1BEF-C04E-D856B8AA3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7B8E598-75CC-FB9C-082A-827C2813C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5CB338C-DB56-2D74-4A39-5DBEE0099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EDABCE4-A5D2-AFF9-F08C-652F6A1E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DA847BF-899C-DF91-4C37-9AD93665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E02DB1D-C1A1-31D3-8611-2F8D01D0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3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EACAD-7895-9395-3CCC-1A94DE7CD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DFAED29-1D29-870B-8DDB-0BFF713D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60FA97E-1296-3769-27C2-7C671A0A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C36F57D-3D71-A810-0F1F-1D82A0C6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67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FD1FCF2-2E20-1218-BDF1-C8E9123C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CEC14A8-F58C-A1F2-CB88-8EA71D2B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49114AE-07AA-214E-42DF-A6651683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FAB02-4616-FB5E-7FC9-BB172A9EA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49" y="252765"/>
            <a:ext cx="2633211" cy="10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9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91C51-0FB6-FA46-5295-14300C8E9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7727" y="-18753"/>
            <a:ext cx="5762530" cy="6911389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FD1FCF2-2E20-1218-BDF1-C8E9123C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CEC14A8-F58C-A1F2-CB88-8EA71D2B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49114AE-07AA-214E-42DF-A6651683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FAB02-4616-FB5E-7FC9-BB172A9EA1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49" y="252765"/>
            <a:ext cx="2633211" cy="10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8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B60D66-FC20-600E-4080-C4016CEE3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2424"/>
          <a:stretch>
            <a:fillRect/>
          </a:stretch>
        </p:blipFill>
        <p:spPr>
          <a:xfrm>
            <a:off x="0" y="0"/>
            <a:ext cx="12192000" cy="6892637"/>
          </a:xfrm>
          <a:prstGeom prst="rect">
            <a:avLst/>
          </a:prstGeom>
        </p:spPr>
      </p:pic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FD1FCF2-2E20-1218-BDF1-C8E9123C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CEC14A8-F58C-A1F2-CB88-8EA71D2B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49114AE-07AA-214E-42DF-A6651683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FAB02-4616-FB5E-7FC9-BB172A9EA1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49" y="252765"/>
            <a:ext cx="2633211" cy="10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75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E546E0D-4B2B-F69D-78D4-A951029F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44D3E6F-9037-07D0-EE0B-BDA8D6B66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DD0AFE8-BF08-CD32-9464-DA47757EC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6CD68A-C3DA-464F-96FE-B5D7423D304A}" type="datetimeFigureOut">
              <a:rPr lang="pt-PT" smtClean="0"/>
              <a:t>02/03/2026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5786DAC-85BF-9704-880C-D1B7686EA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B540BC6-7CB8-845B-5055-8F2E7CD87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31F5D-2FFA-4A6B-81D2-E5114570AA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02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0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0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A045E3-796F-1D6D-342F-1194D01C5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BAC8B-6617-28FE-076F-2C3294525A2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93108" y="1717675"/>
            <a:ext cx="8168656" cy="2676525"/>
          </a:xfrm>
        </p:spPr>
        <p:txBody>
          <a:bodyPr>
            <a:normAutofit/>
          </a:bodyPr>
          <a:lstStyle/>
          <a:p>
            <a:r>
              <a:rPr lang="en-US" sz="6000" b="1" dirty="0"/>
              <a:t>From Talent to Player</a:t>
            </a:r>
            <a:r>
              <a:rPr lang="en-US" sz="6000" dirty="0"/>
              <a:t>:</a:t>
            </a:r>
            <a:br>
              <a:rPr lang="en-US" sz="6000" dirty="0"/>
            </a:br>
            <a:r>
              <a:rPr lang="en-US" dirty="0"/>
              <a:t>Development Strategies for High Performance In Table Tennis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F75174-CF70-80AF-E8A1-A70D7D7019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55453" y="4904798"/>
            <a:ext cx="9144000" cy="546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dirty="0"/>
              <a:t>Zvonimir Korenic</a:t>
            </a:r>
          </a:p>
        </p:txBody>
      </p:sp>
    </p:spTree>
    <p:extLst>
      <p:ext uri="{BB962C8B-B14F-4D97-AF65-F5344CB8AC3E}">
        <p14:creationId xmlns:p14="http://schemas.microsoft.com/office/powerpoint/2010/main" val="57982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0A1B9-8873-B340-5333-E463D72225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6472" y="365125"/>
            <a:ext cx="8575963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Technical And Tactical Development</a:t>
            </a:r>
            <a:br>
              <a:rPr lang="en-US" b="1" dirty="0"/>
            </a:br>
            <a:r>
              <a:rPr lang="en-US" sz="3600" dirty="0"/>
              <a:t>Early Stage</a:t>
            </a:r>
            <a:endParaRPr lang="pt-PT" sz="36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D1161BD-25F3-C139-04EE-F6FEAD3011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3" y="2177143"/>
            <a:ext cx="4932215" cy="1425039"/>
          </a:xfrm>
          <a:solidFill>
            <a:schemeClr val="accent1">
              <a:lumMod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Early Specialization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Focus on one Sport (TT)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E967CB7A-61A5-F569-51B5-8898980C79CF}"/>
              </a:ext>
            </a:extLst>
          </p:cNvPr>
          <p:cNvSpPr txBox="1">
            <a:spLocks/>
          </p:cNvSpPr>
          <p:nvPr/>
        </p:nvSpPr>
        <p:spPr>
          <a:xfrm>
            <a:off x="6636327" y="2242336"/>
            <a:ext cx="4932216" cy="14254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Diversification</a:t>
            </a:r>
          </a:p>
          <a:p>
            <a:pPr marL="0" indent="0" algn="ctr">
              <a:buNone/>
            </a:pPr>
            <a:r>
              <a:rPr lang="en-US" sz="2500" dirty="0">
                <a:solidFill>
                  <a:schemeClr val="bg1"/>
                </a:solidFill>
              </a:rPr>
              <a:t>Being involved in different sports</a:t>
            </a:r>
            <a:endParaRPr lang="pt-PT" sz="2500" dirty="0">
              <a:solidFill>
                <a:schemeClr val="bg1"/>
              </a:solidFill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F96BE915-32D8-5E2A-75A5-99D760DE0963}"/>
              </a:ext>
            </a:extLst>
          </p:cNvPr>
          <p:cNvSpPr txBox="1">
            <a:spLocks/>
          </p:cNvSpPr>
          <p:nvPr/>
        </p:nvSpPr>
        <p:spPr>
          <a:xfrm>
            <a:off x="623456" y="4715657"/>
            <a:ext cx="4918362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/>
              <a:t>Faster learning process</a:t>
            </a:r>
          </a:p>
          <a:p>
            <a:pPr marL="0" indent="0" algn="ctr">
              <a:buNone/>
            </a:pPr>
            <a:r>
              <a:rPr lang="en-US" sz="2500" dirty="0"/>
              <a:t>Faster achievements / results</a:t>
            </a:r>
            <a:endParaRPr lang="pt-PT" sz="2500" dirty="0"/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7CCA0FFC-6D8D-52D5-0C23-CC31BB5FAA17}"/>
              </a:ext>
            </a:extLst>
          </p:cNvPr>
          <p:cNvSpPr txBox="1">
            <a:spLocks/>
          </p:cNvSpPr>
          <p:nvPr/>
        </p:nvSpPr>
        <p:spPr>
          <a:xfrm>
            <a:off x="6669478" y="4750294"/>
            <a:ext cx="486591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/>
              <a:t>Developing wider sets of skills</a:t>
            </a:r>
          </a:p>
          <a:p>
            <a:pPr marL="0" indent="0" algn="ctr">
              <a:buNone/>
            </a:pPr>
            <a:r>
              <a:rPr lang="en-US" sz="2500" dirty="0"/>
              <a:t>Prevention of injuries and burnout</a:t>
            </a:r>
            <a:endParaRPr lang="pt-PT" sz="2500" dirty="0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48E8BBFE-A919-557F-A659-8E9436560B1A}"/>
              </a:ext>
            </a:extLst>
          </p:cNvPr>
          <p:cNvSpPr/>
          <p:nvPr/>
        </p:nvSpPr>
        <p:spPr>
          <a:xfrm>
            <a:off x="5527962" y="2655003"/>
            <a:ext cx="1108365" cy="353291"/>
          </a:xfrm>
          <a:prstGeom prst="left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54092CA-C831-EE62-DBE6-B60D786E1016}"/>
              </a:ext>
            </a:extLst>
          </p:cNvPr>
          <p:cNvSpPr/>
          <p:nvPr/>
        </p:nvSpPr>
        <p:spPr>
          <a:xfrm>
            <a:off x="1759527" y="3667762"/>
            <a:ext cx="2622468" cy="959656"/>
          </a:xfrm>
          <a:prstGeom prst="downArrow">
            <a:avLst>
              <a:gd name="adj1" fmla="val 50000"/>
              <a:gd name="adj2" fmla="val 5794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034392-7B98-E494-4BB7-616563195939}"/>
              </a:ext>
            </a:extLst>
          </p:cNvPr>
          <p:cNvSpPr txBox="1"/>
          <p:nvPr/>
        </p:nvSpPr>
        <p:spPr>
          <a:xfrm>
            <a:off x="1264723" y="3648260"/>
            <a:ext cx="3635828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4B1DD15-E6F8-89B8-4F04-38AD6814B795}"/>
              </a:ext>
            </a:extLst>
          </p:cNvPr>
          <p:cNvSpPr/>
          <p:nvPr/>
        </p:nvSpPr>
        <p:spPr>
          <a:xfrm>
            <a:off x="7924800" y="3728292"/>
            <a:ext cx="2622468" cy="959656"/>
          </a:xfrm>
          <a:prstGeom prst="downArrow">
            <a:avLst>
              <a:gd name="adj1" fmla="val 50000"/>
              <a:gd name="adj2" fmla="val 5794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5">
            <a:extLst>
              <a:ext uri="{FF2B5EF4-FFF2-40B4-BE49-F238E27FC236}">
                <a16:creationId xmlns:a16="http://schemas.microsoft.com/office/drawing/2014/main" id="{0EDBEC07-21B6-C9FF-1B89-9C22060EAC3A}"/>
              </a:ext>
            </a:extLst>
          </p:cNvPr>
          <p:cNvSpPr txBox="1"/>
          <p:nvPr/>
        </p:nvSpPr>
        <p:spPr>
          <a:xfrm>
            <a:off x="7429996" y="3708790"/>
            <a:ext cx="3635828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60532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B222A-D464-D9EF-5236-7FC9478F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2">
            <a:extLst>
              <a:ext uri="{FF2B5EF4-FFF2-40B4-BE49-F238E27FC236}">
                <a16:creationId xmlns:a16="http://schemas.microsoft.com/office/drawing/2014/main" id="{2328F64C-82A6-22FC-1944-2F79BDDF9780}"/>
              </a:ext>
            </a:extLst>
          </p:cNvPr>
          <p:cNvSpPr txBox="1">
            <a:spLocks/>
          </p:cNvSpPr>
          <p:nvPr/>
        </p:nvSpPr>
        <p:spPr>
          <a:xfrm>
            <a:off x="6424305" y="4464424"/>
            <a:ext cx="3721182" cy="465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3300" b="1" dirty="0">
                <a:solidFill>
                  <a:schemeClr val="bg1"/>
                </a:solidFill>
              </a:rPr>
              <a:t>Synthetic method</a:t>
            </a: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FF77441A-E79F-D50C-088A-504F49E57261}"/>
              </a:ext>
            </a:extLst>
          </p:cNvPr>
          <p:cNvSpPr txBox="1">
            <a:spLocks/>
          </p:cNvSpPr>
          <p:nvPr/>
        </p:nvSpPr>
        <p:spPr>
          <a:xfrm>
            <a:off x="6473290" y="5328558"/>
            <a:ext cx="4031425" cy="99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3300" b="1" dirty="0">
                <a:solidFill>
                  <a:schemeClr val="bg1"/>
                </a:solidFill>
              </a:rPr>
              <a:t>Analytic method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836FE17-3C55-DEA8-D767-AB313ADBF236}"/>
              </a:ext>
            </a:extLst>
          </p:cNvPr>
          <p:cNvSpPr txBox="1">
            <a:spLocks/>
          </p:cNvSpPr>
          <p:nvPr/>
        </p:nvSpPr>
        <p:spPr>
          <a:xfrm>
            <a:off x="511629" y="658586"/>
            <a:ext cx="8625443" cy="1572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Technical And Tactical Development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Children 6-8 years </a:t>
            </a:r>
          </a:p>
          <a:p>
            <a:endParaRPr lang="en-US" sz="3300" dirty="0">
              <a:solidFill>
                <a:schemeClr val="bg1"/>
              </a:solidFill>
            </a:endParaRPr>
          </a:p>
          <a:p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FFD63-6632-C4DB-A0C3-260D6C2BD1C8}"/>
              </a:ext>
            </a:extLst>
          </p:cNvPr>
          <p:cNvSpPr txBox="1"/>
          <p:nvPr/>
        </p:nvSpPr>
        <p:spPr>
          <a:xfrm>
            <a:off x="827314" y="2601685"/>
            <a:ext cx="47135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Learning trough having fun</a:t>
            </a:r>
          </a:p>
          <a:p>
            <a:endParaRPr lang="en-US" sz="8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Training hours per week (5 – 9 h)</a:t>
            </a:r>
          </a:p>
          <a:p>
            <a:endParaRPr lang="en-US" sz="8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Basic motor skill (coordination, balance, agility…</a:t>
            </a:r>
          </a:p>
          <a:p>
            <a:endParaRPr lang="en-US" sz="8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Basic technical skill (</a:t>
            </a:r>
            <a:r>
              <a:rPr lang="en-US" sz="2400" i="1" dirty="0" err="1">
                <a:solidFill>
                  <a:schemeClr val="bg1"/>
                </a:solidFill>
              </a:rPr>
              <a:t>footwork,rhytam,basic</a:t>
            </a:r>
            <a:r>
              <a:rPr lang="en-US" sz="2400" i="1" dirty="0">
                <a:solidFill>
                  <a:schemeClr val="bg1"/>
                </a:solidFill>
              </a:rPr>
              <a:t> shots without and with spin…</a:t>
            </a:r>
          </a:p>
          <a:p>
            <a:endParaRPr lang="en-US" sz="800" i="1" dirty="0">
              <a:solidFill>
                <a:schemeClr val="bg1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Basic tactics </a:t>
            </a:r>
          </a:p>
        </p:txBody>
      </p:sp>
    </p:spTree>
    <p:extLst>
      <p:ext uri="{BB962C8B-B14F-4D97-AF65-F5344CB8AC3E}">
        <p14:creationId xmlns:p14="http://schemas.microsoft.com/office/powerpoint/2010/main" val="6302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3F12DB-047B-A506-A1BB-5E0734221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2369559-3717-0A7B-6315-03C6F1CA115E}"/>
              </a:ext>
            </a:extLst>
          </p:cNvPr>
          <p:cNvSpPr txBox="1"/>
          <p:nvPr/>
        </p:nvSpPr>
        <p:spPr>
          <a:xfrm>
            <a:off x="2362198" y="2175925"/>
            <a:ext cx="78486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/>
              <a:t>PHYSICAL ATRIBUTES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000" dirty="0"/>
              <a:t>Morphology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000" dirty="0"/>
              <a:t>Motor skills and abilities</a:t>
            </a:r>
          </a:p>
          <a:p>
            <a:endParaRPr lang="pt-PT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44D83-8461-5926-4432-5D51C98EB646}"/>
              </a:ext>
            </a:extLst>
          </p:cNvPr>
          <p:cNvSpPr txBox="1"/>
          <p:nvPr/>
        </p:nvSpPr>
        <p:spPr>
          <a:xfrm>
            <a:off x="990600" y="2027016"/>
            <a:ext cx="1454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23369-3480-9FB5-C9FE-4134D22304B2}"/>
              </a:ext>
            </a:extLst>
          </p:cNvPr>
          <p:cNvSpPr txBox="1"/>
          <p:nvPr/>
        </p:nvSpPr>
        <p:spPr>
          <a:xfrm>
            <a:off x="990599" y="3429000"/>
            <a:ext cx="1454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9A0EC-82C1-B954-170E-CBBC9CD7E887}"/>
              </a:ext>
            </a:extLst>
          </p:cNvPr>
          <p:cNvSpPr txBox="1"/>
          <p:nvPr/>
        </p:nvSpPr>
        <p:spPr>
          <a:xfrm>
            <a:off x="990599" y="4940934"/>
            <a:ext cx="1454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3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A17FE45-8EF2-C3DB-1220-077D7CE36A5B}"/>
              </a:ext>
            </a:extLst>
          </p:cNvPr>
          <p:cNvSpPr txBox="1">
            <a:spLocks/>
          </p:cNvSpPr>
          <p:nvPr/>
        </p:nvSpPr>
        <p:spPr>
          <a:xfrm>
            <a:off x="526472" y="365125"/>
            <a:ext cx="8575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Technical And Tactical Development</a:t>
            </a:r>
            <a:br>
              <a:rPr lang="en-US" b="1" dirty="0"/>
            </a:br>
            <a:r>
              <a:rPr lang="en-US" sz="3600" dirty="0"/>
              <a:t>Choosing a Style of Play – General Abilities</a:t>
            </a:r>
            <a:endParaRPr lang="pt-PT" sz="3600" dirty="0"/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id="{C46BA5BE-3DCD-6B87-9A20-8277518EC0FE}"/>
              </a:ext>
            </a:extLst>
          </p:cNvPr>
          <p:cNvSpPr txBox="1"/>
          <p:nvPr/>
        </p:nvSpPr>
        <p:spPr>
          <a:xfrm>
            <a:off x="2362197" y="5552658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/>
              <a:t>INDIVIDUAL PREFERENCES</a:t>
            </a:r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id="{30E56541-9304-5E6C-81B2-610C47A9668B}"/>
              </a:ext>
            </a:extLst>
          </p:cNvPr>
          <p:cNvSpPr txBox="1"/>
          <p:nvPr/>
        </p:nvSpPr>
        <p:spPr>
          <a:xfrm>
            <a:off x="2299852" y="4225957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/>
              <a:t>MENTALITY</a:t>
            </a:r>
          </a:p>
        </p:txBody>
      </p:sp>
    </p:spTree>
    <p:extLst>
      <p:ext uri="{BB962C8B-B14F-4D97-AF65-F5344CB8AC3E}">
        <p14:creationId xmlns:p14="http://schemas.microsoft.com/office/powerpoint/2010/main" val="184685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997263-B7D3-3BE1-BCB7-CDCDE67B51A2}"/>
              </a:ext>
            </a:extLst>
          </p:cNvPr>
          <p:cNvSpPr txBox="1"/>
          <p:nvPr/>
        </p:nvSpPr>
        <p:spPr>
          <a:xfrm>
            <a:off x="255814" y="212271"/>
            <a:ext cx="573677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i="1" dirty="0"/>
              <a:t>Children</a:t>
            </a:r>
            <a:r>
              <a:rPr lang="en-US" sz="3600" i="1" dirty="0"/>
              <a:t> </a:t>
            </a:r>
            <a:r>
              <a:rPr lang="en-US" sz="3600" dirty="0"/>
              <a:t> </a:t>
            </a:r>
            <a:r>
              <a:rPr lang="en-US" sz="3600" b="1" i="1" dirty="0"/>
              <a:t>9 – 12 years</a:t>
            </a:r>
          </a:p>
          <a:p>
            <a:pPr lvl="1"/>
            <a:endParaRPr lang="en-US" sz="800" b="1" i="1" dirty="0"/>
          </a:p>
          <a:p>
            <a:pPr lvl="1"/>
            <a:r>
              <a:rPr lang="en-US" sz="2400" i="1" dirty="0"/>
              <a:t>Increase of  training hours</a:t>
            </a:r>
          </a:p>
          <a:p>
            <a:pPr lvl="1"/>
            <a:r>
              <a:rPr lang="en-US" sz="2400" i="1" dirty="0">
                <a:latin typeface="+mj-lt"/>
              </a:rPr>
              <a:t>(10 – 15 per week) &amp; competition </a:t>
            </a:r>
          </a:p>
          <a:p>
            <a:pPr lvl="1"/>
            <a:r>
              <a:rPr lang="en-US" sz="2400" i="1" dirty="0">
                <a:latin typeface="+mj-lt"/>
              </a:rPr>
              <a:t>(start with international)</a:t>
            </a:r>
          </a:p>
          <a:p>
            <a:pPr lvl="1"/>
            <a:endParaRPr lang="en-US" sz="800" i="1" dirty="0">
              <a:latin typeface="+mj-lt"/>
            </a:endParaRPr>
          </a:p>
          <a:p>
            <a:pPr lvl="1"/>
            <a:r>
              <a:rPr lang="en-US" sz="2400" i="1" dirty="0">
                <a:latin typeface="+mj-lt"/>
              </a:rPr>
              <a:t>Development of tactical skills</a:t>
            </a:r>
          </a:p>
          <a:p>
            <a:pPr lvl="1"/>
            <a:endParaRPr lang="en-US" sz="800" i="1" dirty="0">
              <a:latin typeface="+mj-lt"/>
            </a:endParaRPr>
          </a:p>
          <a:p>
            <a:pPr lvl="1"/>
            <a:r>
              <a:rPr lang="en-US" sz="2400" i="1" dirty="0">
                <a:latin typeface="+mj-lt"/>
              </a:rPr>
              <a:t>Work on more advanced technique </a:t>
            </a:r>
          </a:p>
          <a:p>
            <a:pPr lvl="1"/>
            <a:endParaRPr lang="en-US" sz="800" i="1" dirty="0">
              <a:latin typeface="+mj-lt"/>
            </a:endParaRPr>
          </a:p>
          <a:p>
            <a:pPr lvl="1"/>
            <a:r>
              <a:rPr lang="en-US" sz="2400" i="1" dirty="0">
                <a:latin typeface="+mj-lt"/>
              </a:rPr>
              <a:t>Basic physical &amp; mental training              </a:t>
            </a:r>
          </a:p>
          <a:p>
            <a:pPr lvl="1"/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BEB62-6508-D8B2-E4C3-09F9A813DD5D}"/>
              </a:ext>
            </a:extLst>
          </p:cNvPr>
          <p:cNvSpPr txBox="1"/>
          <p:nvPr/>
        </p:nvSpPr>
        <p:spPr>
          <a:xfrm rot="10800000" flipV="1">
            <a:off x="255813" y="2942264"/>
            <a:ext cx="57367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000" b="1" i="1" dirty="0"/>
          </a:p>
          <a:p>
            <a:pPr lvl="1"/>
            <a:endParaRPr lang="en-US" sz="3600" b="1" i="1" dirty="0"/>
          </a:p>
          <a:p>
            <a:pPr lvl="1"/>
            <a:r>
              <a:rPr lang="en-US" sz="3600" b="1" i="1" dirty="0"/>
              <a:t>Children</a:t>
            </a:r>
            <a:r>
              <a:rPr lang="en-US" sz="3600" i="1" dirty="0"/>
              <a:t> </a:t>
            </a:r>
            <a:r>
              <a:rPr lang="en-US" sz="3600" dirty="0"/>
              <a:t> </a:t>
            </a:r>
            <a:r>
              <a:rPr lang="en-US" sz="3600" b="1" i="1" dirty="0"/>
              <a:t>13 – 15 years</a:t>
            </a:r>
          </a:p>
          <a:p>
            <a:pPr lvl="1"/>
            <a:r>
              <a:rPr lang="en-US" sz="1400" b="1" i="1" dirty="0"/>
              <a:t> </a:t>
            </a:r>
          </a:p>
          <a:p>
            <a:pPr lvl="1"/>
            <a:r>
              <a:rPr lang="en-US" sz="2400" i="1" dirty="0"/>
              <a:t> Training hours</a:t>
            </a:r>
            <a:r>
              <a:rPr lang="en-US" sz="2400" i="1" dirty="0">
                <a:latin typeface="+mj-lt"/>
              </a:rPr>
              <a:t>(16 – 20+)</a:t>
            </a:r>
          </a:p>
          <a:p>
            <a:pPr lvl="1"/>
            <a:endParaRPr lang="en-US" sz="800" i="1" dirty="0">
              <a:latin typeface="+mj-lt"/>
            </a:endParaRPr>
          </a:p>
          <a:p>
            <a:pPr lvl="1"/>
            <a:r>
              <a:rPr lang="en-US" sz="2400" i="1" dirty="0" err="1">
                <a:latin typeface="+mj-lt"/>
              </a:rPr>
              <a:t>Tehnical</a:t>
            </a:r>
            <a:r>
              <a:rPr lang="en-US" sz="2400" i="1" dirty="0">
                <a:latin typeface="+mj-lt"/>
              </a:rPr>
              <a:t> &amp; tactical polishing</a:t>
            </a:r>
          </a:p>
          <a:p>
            <a:pPr lvl="1"/>
            <a:endParaRPr lang="en-US" sz="800" i="1" dirty="0">
              <a:latin typeface="+mj-lt"/>
            </a:endParaRPr>
          </a:p>
          <a:p>
            <a:pPr lvl="1"/>
            <a:r>
              <a:rPr lang="en-US" sz="2400" i="1" dirty="0">
                <a:latin typeface="+mj-lt"/>
              </a:rPr>
              <a:t>Physical training &amp; basic mental training</a:t>
            </a:r>
          </a:p>
          <a:p>
            <a:pPr lvl="1"/>
            <a:endParaRPr lang="en-US" sz="800" i="1" dirty="0">
              <a:latin typeface="+mj-lt"/>
            </a:endParaRPr>
          </a:p>
          <a:p>
            <a:pPr lvl="1"/>
            <a:r>
              <a:rPr lang="en-US" sz="2400" i="1" dirty="0">
                <a:latin typeface="+mj-lt"/>
              </a:rPr>
              <a:t>National team (International competition)</a:t>
            </a:r>
          </a:p>
          <a:p>
            <a:pPr lvl="1"/>
            <a:r>
              <a:rPr lang="en-US" sz="2400" i="1" dirty="0">
                <a:latin typeface="+mj-lt"/>
              </a:rPr>
              <a:t>    </a:t>
            </a:r>
          </a:p>
          <a:p>
            <a:pPr lvl="1"/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26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336E-8052-C1D7-4489-55C00001083E}"/>
              </a:ext>
            </a:extLst>
          </p:cNvPr>
          <p:cNvSpPr txBox="1">
            <a:spLocks/>
          </p:cNvSpPr>
          <p:nvPr/>
        </p:nvSpPr>
        <p:spPr>
          <a:xfrm>
            <a:off x="125186" y="606177"/>
            <a:ext cx="9100457" cy="505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>
              <a:solidFill>
                <a:schemeClr val="bg1"/>
              </a:solidFill>
            </a:endParaRPr>
          </a:p>
          <a:p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AC1CC-0E37-46CE-65C5-9838D07BA935}"/>
              </a:ext>
            </a:extLst>
          </p:cNvPr>
          <p:cNvSpPr txBox="1"/>
          <p:nvPr/>
        </p:nvSpPr>
        <p:spPr bwMode="ltGray">
          <a:xfrm>
            <a:off x="990600" y="473529"/>
            <a:ext cx="962841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Technical And Tactical Development</a:t>
            </a:r>
          </a:p>
          <a:p>
            <a:endParaRPr lang="en-US" sz="2400" b="1" dirty="0"/>
          </a:p>
          <a:p>
            <a:r>
              <a:rPr lang="en-US" sz="3200" b="1" i="1" dirty="0"/>
              <a:t>Young players (Junior 15 – 18 years)</a:t>
            </a:r>
          </a:p>
          <a:p>
            <a:endParaRPr lang="en-US" sz="800" i="1" dirty="0"/>
          </a:p>
          <a:p>
            <a:r>
              <a:rPr lang="en-US" sz="2400" i="1" dirty="0"/>
              <a:t>Learning to be professional</a:t>
            </a:r>
          </a:p>
          <a:p>
            <a:endParaRPr lang="en-US" sz="800" i="1" dirty="0"/>
          </a:p>
          <a:p>
            <a:r>
              <a:rPr lang="en-US" sz="2400" i="1" dirty="0"/>
              <a:t>Professional approach (2 practice per day +)</a:t>
            </a:r>
          </a:p>
          <a:p>
            <a:endParaRPr lang="en-US" sz="800" i="1" dirty="0"/>
          </a:p>
          <a:p>
            <a:r>
              <a:rPr lang="en-US" sz="2400" i="1" dirty="0"/>
              <a:t>Individual work on specifics (TT, Physical &amp; mental coach, nutritionist…</a:t>
            </a:r>
          </a:p>
          <a:p>
            <a:endParaRPr lang="en-US" sz="800" i="1" dirty="0"/>
          </a:p>
          <a:p>
            <a:r>
              <a:rPr lang="en-US" sz="2400" i="1" dirty="0"/>
              <a:t>Advanced planning and programing of work and competition</a:t>
            </a:r>
          </a:p>
          <a:p>
            <a:endParaRPr lang="en-US" sz="2400" i="1" dirty="0"/>
          </a:p>
          <a:p>
            <a:r>
              <a:rPr lang="en-US" sz="3200" b="1" i="1" dirty="0"/>
              <a:t>Young senior player (19 – 21 years) </a:t>
            </a:r>
          </a:p>
          <a:p>
            <a:endParaRPr lang="en-US" sz="800" b="1" dirty="0"/>
          </a:p>
          <a:p>
            <a:r>
              <a:rPr lang="en-US" sz="2400" i="1" dirty="0"/>
              <a:t>Fully professional work from all sides (PLAYER ,Club, National </a:t>
            </a:r>
            <a:r>
              <a:rPr lang="en-US" sz="2400" i="1" dirty="0" err="1"/>
              <a:t>team,Coaches</a:t>
            </a:r>
            <a:r>
              <a:rPr lang="en-US" sz="2400" i="1" dirty="0"/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198452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D0CFEB-48C9-7D16-5617-1D0852E8A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0FDA9DC-4774-14B9-A249-C87BEA13DC8F}"/>
              </a:ext>
            </a:extLst>
          </p:cNvPr>
          <p:cNvSpPr txBox="1"/>
          <p:nvPr/>
        </p:nvSpPr>
        <p:spPr>
          <a:xfrm>
            <a:off x="425995" y="4420126"/>
            <a:ext cx="2246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Connection </a:t>
            </a:r>
            <a:r>
              <a:rPr lang="pt-PT" sz="2800" dirty="0"/>
              <a:t>Drills</a:t>
            </a:r>
            <a:endParaRPr lang="pt-PT" sz="36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245E08D-95DF-9257-A3B2-4E6D5D5F1209}"/>
              </a:ext>
            </a:extLst>
          </p:cNvPr>
          <p:cNvSpPr txBox="1">
            <a:spLocks/>
          </p:cNvSpPr>
          <p:nvPr/>
        </p:nvSpPr>
        <p:spPr>
          <a:xfrm>
            <a:off x="526472" y="365125"/>
            <a:ext cx="8575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Technical And Tactical Development</a:t>
            </a:r>
            <a:br>
              <a:rPr lang="en-US" b="1" dirty="0"/>
            </a:br>
            <a:r>
              <a:rPr lang="pt-PT" sz="3600" dirty="0"/>
              <a:t>Classification of Drills</a:t>
            </a: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B65252FB-6892-9F9F-6732-D7D1E7C23388}"/>
              </a:ext>
            </a:extLst>
          </p:cNvPr>
          <p:cNvSpPr txBox="1"/>
          <p:nvPr/>
        </p:nvSpPr>
        <p:spPr>
          <a:xfrm>
            <a:off x="2867892" y="4402545"/>
            <a:ext cx="1858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Footwork </a:t>
            </a:r>
            <a:r>
              <a:rPr lang="pt-PT" sz="2800" dirty="0"/>
              <a:t>Drills</a:t>
            </a:r>
            <a:endParaRPr lang="pt-PT" sz="3600" dirty="0"/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id="{71207D26-EFAA-1062-EC60-75B06FC40669}"/>
              </a:ext>
            </a:extLst>
          </p:cNvPr>
          <p:cNvSpPr txBox="1"/>
          <p:nvPr/>
        </p:nvSpPr>
        <p:spPr>
          <a:xfrm>
            <a:off x="5111648" y="4402545"/>
            <a:ext cx="2006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Semi Shematic </a:t>
            </a:r>
            <a:r>
              <a:rPr lang="pt-PT" sz="2800" dirty="0"/>
              <a:t>Drills</a:t>
            </a:r>
            <a:endParaRPr lang="pt-PT" sz="3600" dirty="0"/>
          </a:p>
        </p:txBody>
      </p:sp>
      <p:sp>
        <p:nvSpPr>
          <p:cNvPr id="9" name="CaixaDeTexto 5">
            <a:extLst>
              <a:ext uri="{FF2B5EF4-FFF2-40B4-BE49-F238E27FC236}">
                <a16:creationId xmlns:a16="http://schemas.microsoft.com/office/drawing/2014/main" id="{A84DAAE9-7C5C-5E2D-3430-3E7F22196B03}"/>
              </a:ext>
            </a:extLst>
          </p:cNvPr>
          <p:cNvSpPr txBox="1"/>
          <p:nvPr/>
        </p:nvSpPr>
        <p:spPr>
          <a:xfrm>
            <a:off x="9842607" y="4402544"/>
            <a:ext cx="18170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Situation </a:t>
            </a:r>
            <a:r>
              <a:rPr lang="pt-PT" sz="2800" dirty="0"/>
              <a:t>Drills</a:t>
            </a:r>
          </a:p>
          <a:p>
            <a:pPr algn="ctr"/>
            <a:endParaRPr lang="pt-PT" sz="3600" dirty="0"/>
          </a:p>
        </p:txBody>
      </p:sp>
      <p:sp>
        <p:nvSpPr>
          <p:cNvPr id="10" name="CaixaDeTexto 5">
            <a:extLst>
              <a:ext uri="{FF2B5EF4-FFF2-40B4-BE49-F238E27FC236}">
                <a16:creationId xmlns:a16="http://schemas.microsoft.com/office/drawing/2014/main" id="{633C5189-19ED-3876-DB5C-A520A0110EE8}"/>
              </a:ext>
            </a:extLst>
          </p:cNvPr>
          <p:cNvSpPr txBox="1"/>
          <p:nvPr/>
        </p:nvSpPr>
        <p:spPr>
          <a:xfrm>
            <a:off x="7391474" y="4402543"/>
            <a:ext cx="20595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Reaction </a:t>
            </a:r>
            <a:r>
              <a:rPr lang="pt-PT" sz="2800" dirty="0"/>
              <a:t>Drills</a:t>
            </a:r>
            <a:br>
              <a:rPr lang="pt-PT" sz="2800" dirty="0"/>
            </a:br>
            <a:endParaRPr lang="pt-PT" sz="3600" dirty="0"/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771E41F3-3F15-4455-7316-C21974573EC7}"/>
              </a:ext>
            </a:extLst>
          </p:cNvPr>
          <p:cNvSpPr/>
          <p:nvPr/>
        </p:nvSpPr>
        <p:spPr>
          <a:xfrm>
            <a:off x="600233" y="2417092"/>
            <a:ext cx="1662546" cy="1738745"/>
          </a:xfrm>
          <a:prstGeom prst="donut">
            <a:avLst>
              <a:gd name="adj" fmla="val 999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DAC0C4-6E8F-DE9D-61AF-713AEFD80C9C}"/>
              </a:ext>
            </a:extLst>
          </p:cNvPr>
          <p:cNvSpPr txBox="1"/>
          <p:nvPr/>
        </p:nvSpPr>
        <p:spPr>
          <a:xfrm>
            <a:off x="732462" y="2687935"/>
            <a:ext cx="1398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A45FE851-D557-3E70-6B02-6F47A7F138E7}"/>
              </a:ext>
            </a:extLst>
          </p:cNvPr>
          <p:cNvSpPr/>
          <p:nvPr/>
        </p:nvSpPr>
        <p:spPr>
          <a:xfrm>
            <a:off x="2930139" y="2417092"/>
            <a:ext cx="1662546" cy="1738745"/>
          </a:xfrm>
          <a:prstGeom prst="donut">
            <a:avLst>
              <a:gd name="adj" fmla="val 999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11917-1DAB-FB78-12B6-C766BEFEFAAB}"/>
              </a:ext>
            </a:extLst>
          </p:cNvPr>
          <p:cNvSpPr txBox="1"/>
          <p:nvPr/>
        </p:nvSpPr>
        <p:spPr>
          <a:xfrm>
            <a:off x="3062368" y="2694811"/>
            <a:ext cx="1398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284CB2A9-2401-D916-3ABE-65DFF2031473}"/>
              </a:ext>
            </a:extLst>
          </p:cNvPr>
          <p:cNvSpPr/>
          <p:nvPr/>
        </p:nvSpPr>
        <p:spPr>
          <a:xfrm>
            <a:off x="5260046" y="2417092"/>
            <a:ext cx="1662546" cy="1738745"/>
          </a:xfrm>
          <a:prstGeom prst="donut">
            <a:avLst>
              <a:gd name="adj" fmla="val 999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5904D-F6BC-D047-BB50-53ECE120E317}"/>
              </a:ext>
            </a:extLst>
          </p:cNvPr>
          <p:cNvSpPr txBox="1"/>
          <p:nvPr/>
        </p:nvSpPr>
        <p:spPr>
          <a:xfrm>
            <a:off x="5396956" y="2701688"/>
            <a:ext cx="1398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645D729C-6DF0-4B12-E6EC-535C2724F87E}"/>
              </a:ext>
            </a:extLst>
          </p:cNvPr>
          <p:cNvSpPr/>
          <p:nvPr/>
        </p:nvSpPr>
        <p:spPr>
          <a:xfrm>
            <a:off x="7589953" y="2417092"/>
            <a:ext cx="1662546" cy="1738745"/>
          </a:xfrm>
          <a:prstGeom prst="donut">
            <a:avLst>
              <a:gd name="adj" fmla="val 999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1B2E4F-3854-EB4E-2BC8-BDAF9A34424E}"/>
              </a:ext>
            </a:extLst>
          </p:cNvPr>
          <p:cNvSpPr txBox="1"/>
          <p:nvPr/>
        </p:nvSpPr>
        <p:spPr>
          <a:xfrm>
            <a:off x="7704348" y="2694812"/>
            <a:ext cx="1398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B388D4D-4506-84C4-CD95-919D6A99CDCD}"/>
              </a:ext>
            </a:extLst>
          </p:cNvPr>
          <p:cNvSpPr/>
          <p:nvPr/>
        </p:nvSpPr>
        <p:spPr>
          <a:xfrm>
            <a:off x="9919859" y="2347819"/>
            <a:ext cx="1662546" cy="1738745"/>
          </a:xfrm>
          <a:prstGeom prst="donut">
            <a:avLst>
              <a:gd name="adj" fmla="val 9991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7FD463-0812-EBF1-595B-977012107FBE}"/>
              </a:ext>
            </a:extLst>
          </p:cNvPr>
          <p:cNvSpPr txBox="1"/>
          <p:nvPr/>
        </p:nvSpPr>
        <p:spPr>
          <a:xfrm>
            <a:off x="10052088" y="2632415"/>
            <a:ext cx="1398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3286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027CFB-CCC5-C022-0AA5-BAEDBDD94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D5295EF-F64B-F894-FBC9-EEA398210B98}"/>
              </a:ext>
            </a:extLst>
          </p:cNvPr>
          <p:cNvSpPr txBox="1">
            <a:spLocks/>
          </p:cNvSpPr>
          <p:nvPr/>
        </p:nvSpPr>
        <p:spPr>
          <a:xfrm>
            <a:off x="1080654" y="1355725"/>
            <a:ext cx="6019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Open discussion</a:t>
            </a:r>
            <a:endParaRPr lang="en-US" sz="4000" dirty="0">
              <a:solidFill>
                <a:schemeClr val="bg1"/>
              </a:solidFill>
            </a:endParaRPr>
          </a:p>
          <a:p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D59C60-D018-051B-B9E1-99BF4AE4FEE3}"/>
              </a:ext>
            </a:extLst>
          </p:cNvPr>
          <p:cNvSpPr txBox="1">
            <a:spLocks/>
          </p:cNvSpPr>
          <p:nvPr/>
        </p:nvSpPr>
        <p:spPr>
          <a:xfrm>
            <a:off x="9220200" y="6262543"/>
            <a:ext cx="6184654" cy="54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dirty="0">
                <a:solidFill>
                  <a:schemeClr val="bg1"/>
                </a:solidFill>
              </a:rPr>
              <a:t>Zvonimir Korenic</a:t>
            </a:r>
          </a:p>
        </p:txBody>
      </p:sp>
    </p:spTree>
    <p:extLst>
      <p:ext uri="{BB962C8B-B14F-4D97-AF65-F5344CB8AC3E}">
        <p14:creationId xmlns:p14="http://schemas.microsoft.com/office/powerpoint/2010/main" val="344374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305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Tema do Office</vt:lpstr>
      <vt:lpstr>PowerPoint Presentation</vt:lpstr>
      <vt:lpstr>From Talent to Player: Development Strategies for High Performance In Table Tennis</vt:lpstr>
      <vt:lpstr>Technical And Tactical Development Early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Mário Pedro Couto</dc:creator>
  <cp:lastModifiedBy>zvonimir korenic</cp:lastModifiedBy>
  <cp:revision>10</cp:revision>
  <dcterms:created xsi:type="dcterms:W3CDTF">2025-06-27T16:25:23Z</dcterms:created>
  <dcterms:modified xsi:type="dcterms:W3CDTF">2026-03-02T12:18:53Z</dcterms:modified>
</cp:coreProperties>
</file>