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4" r:id="rId2"/>
    <p:sldId id="266" r:id="rId3"/>
    <p:sldId id="267" r:id="rId4"/>
    <p:sldId id="257" r:id="rId5"/>
    <p:sldId id="279" r:id="rId6"/>
    <p:sldId id="258" r:id="rId7"/>
    <p:sldId id="259" r:id="rId8"/>
    <p:sldId id="263" r:id="rId9"/>
    <p:sldId id="271" r:id="rId10"/>
    <p:sldId id="268" r:id="rId11"/>
    <p:sldId id="269" r:id="rId12"/>
    <p:sldId id="260" r:id="rId13"/>
    <p:sldId id="273" r:id="rId14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78667" autoAdjust="0"/>
  </p:normalViewPr>
  <p:slideViewPr>
    <p:cSldViewPr>
      <p:cViewPr varScale="1">
        <p:scale>
          <a:sx n="71" d="100"/>
          <a:sy n="71" d="100"/>
        </p:scale>
        <p:origin x="1205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7E8135C-CA22-457C-A3C5-2ECA494796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3392097-BB8F-4716-B522-C0D5A9F8701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CC7C0DEF-35B3-43A2-B6DC-EEDE6DEC835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331FB249-92B3-490D-BC47-5D2CFF879A9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27BA98-11AB-4FCE-9EA0-36449CB6394A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9740D5F-0A49-4485-97EA-EDEC08405E4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4577AED3-17FE-4A54-93E2-C423B23E88F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8B52979A-07BE-42B4-9129-40AB4146796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E4EDBF29-D3BC-4506-8A87-6C8399DC4FD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0603FC42-8AE0-42B3-A86F-AA48C414C08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45E402F3-5239-410C-9DE5-1C542343D6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FECEB9-0AC6-4CC5-A3B5-429F024DDC8E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C3F9C45C-9F99-4127-956D-781E51E0A22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6E0FBFC8-DC86-4C7F-9D20-84EF9316E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altLang="fi-FI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E2DA8950-CE39-4740-AB5E-B64CC88FFA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7FFDA4F-3304-46B8-9D18-14B097FF0B77}" type="slidenum">
              <a:rPr lang="fi-FI" altLang="fi-FI" sz="1200"/>
              <a:pPr eaLnBrk="1" hangingPunct="1"/>
              <a:t>1</a:t>
            </a:fld>
            <a:endParaRPr lang="fi-FI" altLang="fi-FI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09157C04-793E-469B-9F53-7A70B29F6D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219C8-B3CE-47D1-8AAA-80A97A03D101}" type="slidenum">
              <a:rPr lang="fi-FI" altLang="fi-FI" sz="1200"/>
              <a:pPr eaLnBrk="1" hangingPunct="1"/>
              <a:t>11</a:t>
            </a:fld>
            <a:endParaRPr lang="fi-FI" altLang="fi-FI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F94C4AC1-59A1-424C-AA8B-93A19723B2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AD256F71-C5F7-4B97-A8BF-09FD164CB5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-"/>
            </a:pPr>
            <a:r>
              <a:rPr lang="fi-FI" altLang="fi-FI"/>
              <a:t>alanopeus on sopiva yleiskestävyyttä kehittävä maitohapoton harjoite, harjoittaa samalla juoksulihaksia eikä mene liian kestävyysharjoitteluksi, rytmiltään paljon lajisuorituksen kaltainen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95% nopeus – tehokas rennon tehosuorituksen harjoite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vastusveto hyvä lähtöharjoitus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suurelta osin nopeusharjoitukset lajiharjoitusten yhteydessä lajinomaisina liikkumis ja reaktioharjoituksina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kun pyritään max.nopeuden kehittämiseen, huomioi palautukset!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5B89712C-0702-4FBB-95A0-BA22E38448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3A5D258-1C78-4EEB-BA15-07626209E37C}" type="slidenum">
              <a:rPr lang="fi-FI" altLang="fi-FI" sz="1200"/>
              <a:pPr eaLnBrk="1" hangingPunct="1"/>
              <a:t>12</a:t>
            </a:fld>
            <a:endParaRPr lang="fi-FI" altLang="fi-FI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74CEF764-7BF2-44FA-9F4C-D42CE866B6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6A907C6A-33EB-4064-9A4A-2F9D4AB8DE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-"/>
            </a:pPr>
            <a:r>
              <a:rPr lang="fi-FI" altLang="fi-FI"/>
              <a:t>nuori pelaaja ei voi antaa tasoitusta lepäämällä pitkään sarjakauden jälkeen, vanhemmalla siihen voi olla varaa mikäli pohjat ovat kunnossa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rohkea panostus fysiikkaan, mikäli siihen on tarvetta, esim. kolme kuukautta lajiharjoittelu minimissä – taito ei katoa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sarjakausi on pitkä, fysiikkaa ei saa unohtaa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jos haluaa kehittää fyysisiä ominaisuuksia, myös sarjakaudella on uhrattava jotain ”pelikunnosta”</a:t>
            </a:r>
          </a:p>
          <a:p>
            <a:pPr eaLnBrk="1" hangingPunct="1">
              <a:buFontTx/>
              <a:buChar char="-"/>
            </a:pPr>
            <a:endParaRPr lang="fi-FI" altLang="fi-FI"/>
          </a:p>
          <a:p>
            <a:pPr eaLnBrk="1" hangingPunct="1">
              <a:buFontTx/>
              <a:buChar char="-"/>
            </a:pPr>
            <a:endParaRPr lang="fi-FI" altLang="fi-FI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361C420C-736B-4BB9-AFF1-E20CE2BC6A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5D56433-1175-4B60-AC3F-BD81E840AD7C}" type="slidenum">
              <a:rPr lang="fi-FI" altLang="fi-FI" sz="1200"/>
              <a:pPr eaLnBrk="1" hangingPunct="1"/>
              <a:t>13</a:t>
            </a:fld>
            <a:endParaRPr lang="fi-FI" altLang="fi-FI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4518AEE9-BEBF-4F81-9998-9B5D96B5AE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AE1FDC2C-0F7D-4E66-803C-6AC4993201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-"/>
            </a:pPr>
            <a:r>
              <a:rPr lang="fi-FI" altLang="fi-FI"/>
              <a:t>tehon fysiikkaharjoituksessa pitää olla korkeampi kuin yleensä lajiharjoituksissa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määrä ei korvaa laatua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pitää osata levätä / kun on hyvin harjoiteltu, lepo kehittää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itselle pitää asettaa tavoitteita, töitä pitää tehdä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vuosi on lyhyt aika, merkittäviä muutoksia saa aikaan vasta useamman vuoden periodilla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C7C96E65-3329-4459-B8F1-EDDB0B4363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249A066-FBE0-4957-BE92-79D9458E4734}" type="slidenum">
              <a:rPr lang="fi-FI" altLang="fi-FI" sz="1200"/>
              <a:pPr eaLnBrk="1" hangingPunct="1"/>
              <a:t>2</a:t>
            </a:fld>
            <a:endParaRPr lang="fi-FI" altLang="fi-FI" sz="1200"/>
          </a:p>
        </p:txBody>
      </p:sp>
      <p:sp>
        <p:nvSpPr>
          <p:cNvPr id="24579" name="Rectangle 1026">
            <a:extLst>
              <a:ext uri="{FF2B5EF4-FFF2-40B4-BE49-F238E27FC236}">
                <a16:creationId xmlns:a16="http://schemas.microsoft.com/office/drawing/2014/main" id="{411578F0-B0A0-4253-A262-0BB0D6D3FC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1027">
            <a:extLst>
              <a:ext uri="{FF2B5EF4-FFF2-40B4-BE49-F238E27FC236}">
                <a16:creationId xmlns:a16="http://schemas.microsoft.com/office/drawing/2014/main" id="{EA7752D2-9EF8-4C1D-9A32-3DF4FCB862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i-FI" altLang="fi-F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CCF5E003-66BB-4396-878E-873DF9F3AB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797A02C-8E68-4D41-BDDB-9A5BAFBEE199}" type="slidenum">
              <a:rPr lang="fi-FI" altLang="fi-FI" sz="1200"/>
              <a:pPr eaLnBrk="1" hangingPunct="1"/>
              <a:t>3</a:t>
            </a:fld>
            <a:endParaRPr lang="fi-FI" altLang="fi-FI" sz="1200"/>
          </a:p>
        </p:txBody>
      </p:sp>
      <p:sp>
        <p:nvSpPr>
          <p:cNvPr id="25603" name="Rectangle 1026">
            <a:extLst>
              <a:ext uri="{FF2B5EF4-FFF2-40B4-BE49-F238E27FC236}">
                <a16:creationId xmlns:a16="http://schemas.microsoft.com/office/drawing/2014/main" id="{1797B8C6-C88B-453E-BABC-7284427EE7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1027">
            <a:extLst>
              <a:ext uri="{FF2B5EF4-FFF2-40B4-BE49-F238E27FC236}">
                <a16:creationId xmlns:a16="http://schemas.microsoft.com/office/drawing/2014/main" id="{CCAFD20C-FF58-446E-9CC1-4C590731C4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fi-FI" altLang="fi-FI" dirty="0"/>
          </a:p>
          <a:p>
            <a:pPr eaLnBrk="1" hangingPunct="1">
              <a:buFontTx/>
              <a:buNone/>
            </a:pPr>
            <a:endParaRPr lang="fi-FI" altLang="fi-FI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C4615B9D-E27C-4362-8FED-0940C9F712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81DA688-4DDB-4E14-ACB5-7EDD2C5501A0}" type="slidenum">
              <a:rPr lang="fi-FI" altLang="fi-FI" sz="1200"/>
              <a:pPr eaLnBrk="1" hangingPunct="1"/>
              <a:t>4</a:t>
            </a:fld>
            <a:endParaRPr lang="fi-FI" altLang="fi-FI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1722CE26-CB01-449F-9046-ACCA495192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0C2D45C4-8AE6-4905-8297-1F815C92B0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-"/>
            </a:pPr>
            <a:r>
              <a:rPr lang="fi-FI" altLang="fi-FI" dirty="0"/>
              <a:t>monipuolinen tausta nuorena urheilijana</a:t>
            </a:r>
          </a:p>
          <a:p>
            <a:pPr eaLnBrk="1" hangingPunct="1">
              <a:buFontTx/>
              <a:buChar char="-"/>
            </a:pPr>
            <a:r>
              <a:rPr lang="fi-FI" altLang="fi-FI" dirty="0"/>
              <a:t>yleisurheilutausta? voimistelutausta?</a:t>
            </a:r>
          </a:p>
          <a:p>
            <a:pPr eaLnBrk="1" hangingPunct="1">
              <a:buFontTx/>
              <a:buChar char="-"/>
            </a:pPr>
            <a:r>
              <a:rPr lang="fi-FI" altLang="fi-FI" dirty="0"/>
              <a:t>ei yksin punttisalille</a:t>
            </a:r>
          </a:p>
          <a:p>
            <a:pPr eaLnBrk="1" hangingPunct="1">
              <a:buFontTx/>
              <a:buChar char="-"/>
            </a:pPr>
            <a:r>
              <a:rPr lang="fi-FI" altLang="fi-FI" dirty="0"/>
              <a:t>pitää panostaa samalla tavalla kuin yleensäkin harjoitteluun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E4B56A43-8D17-4491-B296-638FC3C634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F684524-4790-4248-AB51-B13A217141B7}" type="slidenum">
              <a:rPr lang="fi-FI" altLang="fi-FI" sz="1200"/>
              <a:pPr eaLnBrk="1" hangingPunct="1"/>
              <a:t>6</a:t>
            </a:fld>
            <a:endParaRPr lang="fi-FI" altLang="fi-FI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08214C9E-27C0-46EC-8285-41B0040B62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1BC25A8-E9C1-4B37-B7C6-8A7A5B4DCC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-"/>
            </a:pPr>
            <a:r>
              <a:rPr lang="fi-FI" altLang="fi-FI"/>
              <a:t>painonnostoa, ei voimanostoa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erikoisliikkeet: lajikulmilta tapahtuvat suoritukset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hyppelyt urheilijan taito/fysiikkatasojen mukaan 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aitahyppelyt eri tavoin, loikat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ei suuria määriä silloin kun lajiharjoittelu on tehokasta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nopeusharjoittelussa huomio reaktiivisuuteen, lähtöihin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vastusvedot?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muista palautuminen! 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lentopalloilijan ongelmana liiallinen submax. työskentely, seurauksena vaikeudet tehon irti ottamisessa – tähän pitää keskittyä, sitä pitää opetella.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EE90AB0A-02E5-4F04-8E4D-7F2997470A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7158E60-4E36-438B-B26C-9AA28EF59439}" type="slidenum">
              <a:rPr lang="fi-FI" altLang="fi-FI" sz="1200"/>
              <a:pPr eaLnBrk="1" hangingPunct="1"/>
              <a:t>7</a:t>
            </a:fld>
            <a:endParaRPr lang="fi-FI" altLang="fi-FI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E049C9C9-E748-4D59-B6EB-F57EF0B588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F382473E-79B6-4801-80EA-1765F3B79C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-"/>
            </a:pPr>
            <a:r>
              <a:rPr lang="fi-FI" altLang="fi-FI"/>
              <a:t>Tekniikka määrää sen mihin harjoitus kohdistuu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kyykkykulmien määrittely tarpeen/tyypin mukaan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vetoliikkeissä ”sopiva” kuorma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jokaiselle ainakin yksi hyvin toimiva harjoite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apuliikkeet yksilöllisesti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keskikroppa kuntoon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teho ratkaisee, ei lirkuttelua</a:t>
            </a:r>
          </a:p>
          <a:p>
            <a:pPr eaLnBrk="1" hangingPunct="1"/>
            <a:endParaRPr lang="fi-FI" altLang="fi-F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54C2D544-55D9-4321-84BA-6903D98128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69FFA51-0270-4D53-9D7A-5AE5D47B00D5}" type="slidenum">
              <a:rPr lang="fi-FI" altLang="fi-FI" sz="1200"/>
              <a:pPr eaLnBrk="1" hangingPunct="1"/>
              <a:t>8</a:t>
            </a:fld>
            <a:endParaRPr lang="fi-FI" altLang="fi-FI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0DE6E9FA-6220-4734-B56F-8719C03400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6333CC69-F835-4B9B-AC3A-602026E683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-"/>
            </a:pPr>
            <a:r>
              <a:rPr lang="fi-FI" altLang="fi-FI"/>
              <a:t>Perusvoima – Räj.voima käytetyin lentopalloilijoilla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Max.voima toimii jos tekniikka on hyvä ja saa tehot irti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Pikavoima samoin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66A9E789-94A0-4DD9-ABD8-D13D40A07F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17BA1B7-E76C-4ECE-BB9D-BCE331FF4094}" type="slidenum">
              <a:rPr lang="fi-FI" altLang="fi-FI" sz="1200"/>
              <a:pPr eaLnBrk="1" hangingPunct="1"/>
              <a:t>9</a:t>
            </a:fld>
            <a:endParaRPr lang="fi-FI" altLang="fi-FI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E08EC6D4-6A12-43D6-8605-D8BD732FAC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FEA0E34E-D704-4493-A586-14AFAA5787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buFontTx/>
              <a:buChar char="-"/>
            </a:pPr>
            <a:r>
              <a:rPr lang="fi-FI" altLang="fi-FI"/>
              <a:t>Perusvoima riittävän tehokkaasti eli viimeiset pitää olla tiukkoja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Max.voimassa pitää olla kaikki pelissä, ei sub.max. suorituksia</a:t>
            </a:r>
          </a:p>
          <a:p>
            <a:pPr eaLnBrk="1" hangingPunct="1">
              <a:buFontTx/>
              <a:buChar char="-"/>
            </a:pPr>
            <a:r>
              <a:rPr lang="fi-FI" altLang="fi-FI"/>
              <a:t>Pika / Räj.voima tärkeätä keskittyä kunnolla ja satsata liikkeiden nopeuteen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6B43B1F7-F073-46EF-A8E8-D6FB8C1EA9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D920A7B-0BB0-4957-B37A-F9D4B4FDBED1}" type="slidenum">
              <a:rPr lang="fi-FI" altLang="fi-FI" sz="1200"/>
              <a:pPr eaLnBrk="1" hangingPunct="1"/>
              <a:t>10</a:t>
            </a:fld>
            <a:endParaRPr lang="fi-FI" altLang="fi-FI" sz="1200"/>
          </a:p>
        </p:txBody>
      </p:sp>
      <p:sp>
        <p:nvSpPr>
          <p:cNvPr id="37891" name="Rectangle 1026">
            <a:extLst>
              <a:ext uri="{FF2B5EF4-FFF2-40B4-BE49-F238E27FC236}">
                <a16:creationId xmlns:a16="http://schemas.microsoft.com/office/drawing/2014/main" id="{5D63E2BF-560C-4607-B398-B7824B5C8A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>
            <a:extLst>
              <a:ext uri="{FF2B5EF4-FFF2-40B4-BE49-F238E27FC236}">
                <a16:creationId xmlns:a16="http://schemas.microsoft.com/office/drawing/2014/main" id="{B126069F-0666-46C9-90CA-FF6CE366A4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-"/>
            </a:pPr>
            <a:r>
              <a:rPr lang="fi-FI" altLang="fi-FI" dirty="0"/>
              <a:t>paikalta pomput hiekkakasaan, ylös, riman yli / hyviä voimaharjoituksen jälkeen</a:t>
            </a:r>
          </a:p>
          <a:p>
            <a:pPr eaLnBrk="1" hangingPunct="1">
              <a:buFontTx/>
              <a:buChar char="-"/>
            </a:pPr>
            <a:r>
              <a:rPr lang="fi-FI" altLang="fi-FI" dirty="0"/>
              <a:t>aidat eri tavoin – suorat pomput, välihypyllä / nopea kontakti!</a:t>
            </a:r>
          </a:p>
          <a:p>
            <a:pPr eaLnBrk="1" hangingPunct="1">
              <a:buFontTx/>
              <a:buChar char="-"/>
            </a:pPr>
            <a:r>
              <a:rPr lang="fi-FI" altLang="fi-FI" dirty="0"/>
              <a:t>arkut hyvä vaihtoehto – yksittäinen tehokas koko jalkapohjan kontakti, helpompi kuin aidat</a:t>
            </a:r>
          </a:p>
          <a:p>
            <a:pPr eaLnBrk="1" hangingPunct="1">
              <a:buFontTx/>
              <a:buChar char="-"/>
            </a:pPr>
            <a:r>
              <a:rPr lang="fi-FI" altLang="fi-FI" dirty="0"/>
              <a:t>loikat vain jos tekniikka on riittävä, jos ei, pitää opetella</a:t>
            </a:r>
          </a:p>
          <a:p>
            <a:pPr eaLnBrk="1" hangingPunct="1">
              <a:buFontTx/>
              <a:buChar char="-"/>
            </a:pPr>
            <a:r>
              <a:rPr lang="fi-FI" altLang="fi-FI" dirty="0"/>
              <a:t>loikat jollekin tyypille erinomainen harjoite, jollekin huono, rikkoo polvet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5F4CBB-15E2-446E-87BB-0193178BF7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1A0A69-6C70-485B-B1F7-D4CF44DC85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FC0821-4517-4042-AB7E-C5D90C716D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94A398-615E-4FC4-896D-3743C3ADBAE7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802085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5B6512-18B2-4C4A-91FD-7FE47BDF8D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6E98FB-39DD-424A-8698-61FD49A32E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243A8C-866D-4F38-8CE8-5E79ECB477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A10C2F-EC84-4553-B63E-DC82EF33D9FD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229208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F24B4BB-0910-4AE1-8D85-3C390F3EB4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654B7D-5584-493F-9F08-8E17ACAB23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D60628-A11A-4546-8CA6-9697FD9C0C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25B57-078F-4EFD-B094-0F75AC4A31CC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93041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7A925F-C4FA-404B-A0D7-EABA9F8F45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77108E-9B22-4D82-9006-5DA06BDDD1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6732D8-BE59-402C-9244-142577F403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E0E943-B169-429D-B94B-89236D74CCC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116733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9297A0-1460-4807-B9AF-1D41C4AEA5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6C5485-8250-40D5-8BEE-E70EEE5730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2A413EE-66D0-4EBD-8151-24962CA4B2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9DB379-C7C3-493C-A614-E9FF821BFE1A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480831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07CE3A-D130-4AE3-AF86-11C3E71CE1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C5E6AA-7059-4046-916E-F975CD7E87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03E466-A7D8-4242-9AB1-4B114B41C3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0ED506-B966-45D6-84E0-FB636BF52B3E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32748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9885E76-689D-4A7D-95BA-E6C6DEE0F5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8FB472A-1C8D-404F-9E0C-A32B51561D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A7A733E-7D78-4797-921F-0218717BE0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F6BC20-6731-492B-AA31-2775E6FB0037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63357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1BF6373-89DA-49B2-9767-710160527B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4BCE28E-ADE8-411A-841C-560CA2B15F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8FD516A-B01E-4569-9786-9955A57D16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285F37-0536-404A-9282-F8D566CE7113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59122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EE72106-624C-4F5A-BDAD-1884FC8ECF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351C234-EDF5-44C4-9CB1-188148F846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C375217-E7A2-4DCF-BB83-E8AEEC3672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4AAEB8-BD4D-476B-A47B-B11AFB198DF4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48361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F5ACA4-7D17-42A6-A43D-2DED86F38F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12D0D9-1B13-400F-8E00-214CD2BD02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5015DA-1EC0-47E3-BF85-725713B88F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3FB955-5F58-407E-9563-66A26C5FDE11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61383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56C2C1-07BA-4059-9038-55DD2B414D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5DBBED-DEBC-4268-AC43-EDCC4B4ED4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75492C-2A30-4017-AD3D-5EB0125851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655433-15D7-4A15-96C1-4F7499F71160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740784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E9EA6C6-34BF-4356-A47C-5C95CE0D5E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otsikon perustyyliä napsauttamalla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016CAD6-40EA-4EAD-89A5-C7B4733A32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E4605B6-EF50-4AA8-8987-E14FE6839AC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765B055-002D-4BC7-B120-A69925C287F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9FC8223-7A3F-4C4D-9600-9534BB22B5E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0A5F619-781A-4E39-923C-E31D871767A7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79393768-B115-42D0-A21C-CC2356E11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1268760"/>
            <a:ext cx="7696200" cy="302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i-FI" sz="48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Tuomas Sallinen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4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fysioterapeutti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4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valmentaja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1987BCF0-BF43-4866-9C92-7FB0C880A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81250"/>
            <a:ext cx="8229600" cy="36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i-FI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Hyppelyt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konsentriset ponnistukset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aitahyppelyt, boxit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loikat</a:t>
            </a:r>
          </a:p>
          <a:p>
            <a:pPr algn="ctr">
              <a:spcBef>
                <a:spcPct val="50000"/>
              </a:spcBef>
              <a:defRPr/>
            </a:pPr>
            <a:endParaRPr lang="fi-FI" sz="48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026">
            <a:extLst>
              <a:ext uri="{FF2B5EF4-FFF2-40B4-BE49-F238E27FC236}">
                <a16:creationId xmlns:a16="http://schemas.microsoft.com/office/drawing/2014/main" id="{8830AFF9-F087-4B6C-BA98-FA059DD1A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04800"/>
            <a:ext cx="8458200" cy="5819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i-FI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Nopeus</a:t>
            </a:r>
          </a:p>
          <a:p>
            <a:pPr algn="ctr">
              <a:spcBef>
                <a:spcPct val="50000"/>
              </a:spcBef>
              <a:defRPr/>
            </a:pPr>
            <a:endParaRPr lang="fi-FI" sz="36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alanopeus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95% nopeus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vastusvedot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lähtöharjoittelu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reaktiivisuus</a:t>
            </a:r>
          </a:p>
          <a:p>
            <a:pPr algn="ctr">
              <a:spcBef>
                <a:spcPct val="50000"/>
              </a:spcBef>
              <a:buFontTx/>
              <a:buChar char="-"/>
              <a:defRPr/>
            </a:pPr>
            <a:endParaRPr lang="fi-FI" sz="48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F916B6AB-4777-40ED-AA0C-0311CD4CF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990600"/>
            <a:ext cx="8077200" cy="4526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i-FI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Harjoittelun jaksottaminen</a:t>
            </a:r>
          </a:p>
          <a:p>
            <a:pPr algn="ctr">
              <a:spcBef>
                <a:spcPct val="50000"/>
              </a:spcBef>
              <a:defRPr/>
            </a:pPr>
            <a:endParaRPr lang="fi-FI" sz="36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uran eri vaiheissa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kauden aikana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eri tyyppisillä urheilijoilla</a:t>
            </a:r>
          </a:p>
          <a:p>
            <a:pPr>
              <a:spcBef>
                <a:spcPct val="50000"/>
              </a:spcBef>
              <a:defRPr/>
            </a:pPr>
            <a:endParaRPr lang="fi-FI" sz="48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D8B0CD86-B4DB-46B6-BE7F-C3A065B56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"/>
            <a:ext cx="8305800" cy="5357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i-FI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Tärkeätä</a:t>
            </a:r>
          </a:p>
          <a:p>
            <a:pPr algn="ctr">
              <a:spcBef>
                <a:spcPct val="50000"/>
              </a:spcBef>
              <a:defRPr/>
            </a:pPr>
            <a:endParaRPr lang="fi-FI" sz="36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Lajianalyysi pohjalla 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Teho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Laatu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Lepo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Tavoitteellisuus, panostaminen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Pitkäjännitteisyys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63604C3C-701A-4385-BD9F-20291ED22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76962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i-FI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Pöytätennispelaajan  fysiikkaharjoittelu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21.4.2021 </a:t>
            </a:r>
          </a:p>
          <a:p>
            <a:pPr algn="ctr">
              <a:spcBef>
                <a:spcPct val="50000"/>
              </a:spcBef>
              <a:defRPr/>
            </a:pPr>
            <a:endParaRPr lang="fi-FI" sz="4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endParaRPr lang="fi-FI" sz="4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026">
            <a:extLst>
              <a:ext uri="{FF2B5EF4-FFF2-40B4-BE49-F238E27FC236}">
                <a16:creationId xmlns:a16="http://schemas.microsoft.com/office/drawing/2014/main" id="{768BBF11-2F43-4766-B68F-03F6355D0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300178"/>
            <a:ext cx="7848600" cy="6188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i-FI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Havaintoja</a:t>
            </a:r>
            <a:endParaRPr lang="fi-FI" sz="4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fi-FI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Heikko lämmittelyn laatu ja kesto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Fysiikkaharjoittelu väsyneenä 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Liian harvoin toistuva fysiikkaharjoittelu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Huonot palautukset 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Samanlaisena toistuva viikko-ohjelma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Jäykkyys, venyttelyn puute  </a:t>
            </a:r>
          </a:p>
          <a:p>
            <a:pPr>
              <a:spcBef>
                <a:spcPct val="50000"/>
              </a:spcBef>
              <a:defRPr/>
            </a:pPr>
            <a:endParaRPr lang="fi-FI" sz="48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DC78FEF4-1909-4B75-9BAB-18902C899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838200"/>
            <a:ext cx="8305800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i-FI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Lämmittelyn merkitys</a:t>
            </a:r>
          </a:p>
          <a:p>
            <a:pPr algn="ctr">
              <a:spcBef>
                <a:spcPct val="50000"/>
              </a:spcBef>
              <a:defRPr/>
            </a:pPr>
            <a:endParaRPr lang="fi-FI" sz="36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Tärkeä osa harjoitusta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Usein toistuvana voi myös kehittää 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Valmistaa harjoitukseen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Ehkäisee vammoja 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Oikein tehtynä parantaa harjoituksen laatua ja tehoa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</a:p>
          <a:p>
            <a:pPr algn="ctr">
              <a:spcBef>
                <a:spcPct val="50000"/>
              </a:spcBef>
              <a:buFontTx/>
              <a:buChar char="-"/>
              <a:defRPr/>
            </a:pPr>
            <a:endParaRPr lang="fi-FI" sz="48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ED2E9106-40A0-47F9-81E3-8ED49F17D095}"/>
              </a:ext>
            </a:extLst>
          </p:cNvPr>
          <p:cNvSpPr txBox="1"/>
          <p:nvPr/>
        </p:nvSpPr>
        <p:spPr>
          <a:xfrm>
            <a:off x="1259632" y="476672"/>
            <a:ext cx="6964517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600" b="1" dirty="0"/>
              <a:t>Fysiikkaharjoittelun merkitys</a:t>
            </a:r>
          </a:p>
          <a:p>
            <a:endParaRPr lang="fi-FI" sz="2800" dirty="0"/>
          </a:p>
          <a:p>
            <a:pPr algn="ctr"/>
            <a:r>
              <a:rPr lang="fi-FI" sz="2800" dirty="0"/>
              <a:t>Ennaltaehkäisee vammoja</a:t>
            </a:r>
          </a:p>
          <a:p>
            <a:pPr algn="ctr"/>
            <a:endParaRPr lang="fi-FI" sz="2800" dirty="0"/>
          </a:p>
          <a:p>
            <a:pPr algn="ctr"/>
            <a:r>
              <a:rPr lang="fi-FI" sz="2800" dirty="0"/>
              <a:t>Kehittää nopeutta, voimaa ja kestävyyttä </a:t>
            </a:r>
          </a:p>
          <a:p>
            <a:pPr algn="ctr"/>
            <a:endParaRPr lang="fi-FI" sz="2800" dirty="0"/>
          </a:p>
          <a:p>
            <a:pPr algn="ctr"/>
            <a:r>
              <a:rPr lang="fi-FI" sz="2800" dirty="0"/>
              <a:t>Mahdollistaa laadukkaamman lajiharjoittelun  </a:t>
            </a:r>
          </a:p>
          <a:p>
            <a:endParaRPr lang="fi-FI" sz="2800" dirty="0"/>
          </a:p>
          <a:p>
            <a:endParaRPr lang="fi-FI" sz="2800" dirty="0"/>
          </a:p>
          <a:p>
            <a:endParaRPr lang="fi-FI" sz="3600" dirty="0"/>
          </a:p>
          <a:p>
            <a:r>
              <a:rPr lang="fi-FI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634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4493341A-9677-4526-B261-E0BBFC7700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1174686"/>
            <a:ext cx="8001000" cy="4988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i-FI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Fysiikkaharjoittelun sisältö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Painonnosto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Hyppelyt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Nopeusharjoittelu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Kuntopallot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Erikoisliikkeet, lajiharjoittelu</a:t>
            </a:r>
          </a:p>
          <a:p>
            <a:pPr algn="ctr">
              <a:spcBef>
                <a:spcPct val="50000"/>
              </a:spcBef>
              <a:buFontTx/>
              <a:buChar char="-"/>
              <a:defRPr/>
            </a:pPr>
            <a:endParaRPr lang="fi-FI" sz="48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EB7D116C-7114-48E1-A638-351631B75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90488" y="3317875"/>
            <a:ext cx="18097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fi-FI" alt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B12E631A-1966-4A20-AE99-734BF315C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04800"/>
            <a:ext cx="8229600" cy="5819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i-FI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Voimaharjoittelun pääliikkeet</a:t>
            </a:r>
          </a:p>
          <a:p>
            <a:pPr algn="ctr">
              <a:spcBef>
                <a:spcPct val="50000"/>
              </a:spcBef>
              <a:defRPr/>
            </a:pPr>
            <a:endParaRPr lang="fi-FI" sz="36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Jalkakyykky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Kyykyt korkeammilta kulmilta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Vetoliikkeet, penkki 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Laitteet, jalkaprässi 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Apuliikkeet, kuntopallot</a:t>
            </a:r>
          </a:p>
          <a:p>
            <a:pPr algn="ctr">
              <a:spcBef>
                <a:spcPct val="50000"/>
              </a:spcBef>
              <a:defRPr/>
            </a:pPr>
            <a:endParaRPr lang="fi-FI" sz="48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7DB64B5-8F56-4E2B-8CA5-D8D98B3995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133600"/>
            <a:ext cx="2743200" cy="685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15363" name="Rectangle 4">
            <a:extLst>
              <a:ext uri="{FF2B5EF4-FFF2-40B4-BE49-F238E27FC236}">
                <a16:creationId xmlns:a16="http://schemas.microsoft.com/office/drawing/2014/main" id="{035AC3AB-4C12-4659-9A3B-9F8744B32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505200"/>
            <a:ext cx="2743200" cy="685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15364" name="Rectangle 5">
            <a:extLst>
              <a:ext uri="{FF2B5EF4-FFF2-40B4-BE49-F238E27FC236}">
                <a16:creationId xmlns:a16="http://schemas.microsoft.com/office/drawing/2014/main" id="{7CCF7E89-30B0-4C08-A489-A58E17EA5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4876800"/>
            <a:ext cx="2743200" cy="6858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15365" name="Rectangle 6">
            <a:extLst>
              <a:ext uri="{FF2B5EF4-FFF2-40B4-BE49-F238E27FC236}">
                <a16:creationId xmlns:a16="http://schemas.microsoft.com/office/drawing/2014/main" id="{5DFD0FA5-8686-4D26-B3D3-E4AD69FF1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609600"/>
            <a:ext cx="2743200" cy="685800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17415" name="Text Box 7">
            <a:extLst>
              <a:ext uri="{FF2B5EF4-FFF2-40B4-BE49-F238E27FC236}">
                <a16:creationId xmlns:a16="http://schemas.microsoft.com/office/drawing/2014/main" id="{1CFF9037-AEA7-487E-8852-455AB64CB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259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i-FI" sz="3200">
                <a:effectLst>
                  <a:outerShdw blurRad="38100" dist="38100" dir="2700000" algn="tl">
                    <a:srgbClr val="FFFFFF"/>
                  </a:outerShdw>
                </a:effectLst>
              </a:rPr>
              <a:t>Perusvoima</a:t>
            </a:r>
          </a:p>
        </p:txBody>
      </p:sp>
      <p:sp>
        <p:nvSpPr>
          <p:cNvPr id="17416" name="Text Box 8">
            <a:extLst>
              <a:ext uri="{FF2B5EF4-FFF2-40B4-BE49-F238E27FC236}">
                <a16:creationId xmlns:a16="http://schemas.microsoft.com/office/drawing/2014/main" id="{B1806E2B-83B9-4D10-A894-E33505479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133600"/>
            <a:ext cx="251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i-FI" sz="3200">
                <a:effectLst>
                  <a:outerShdw blurRad="38100" dist="38100" dir="2700000" algn="tl">
                    <a:srgbClr val="FFFFFF"/>
                  </a:outerShdw>
                </a:effectLst>
              </a:rPr>
              <a:t>Max. voima</a:t>
            </a:r>
          </a:p>
        </p:txBody>
      </p:sp>
      <p:sp>
        <p:nvSpPr>
          <p:cNvPr id="17417" name="Text Box 9">
            <a:extLst>
              <a:ext uri="{FF2B5EF4-FFF2-40B4-BE49-F238E27FC236}">
                <a16:creationId xmlns:a16="http://schemas.microsoft.com/office/drawing/2014/main" id="{19D0585B-7E3F-4DB5-8FB6-E470F177C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50520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i-FI" sz="3200">
                <a:effectLst>
                  <a:outerShdw blurRad="38100" dist="38100" dir="2700000" algn="tl">
                    <a:srgbClr val="FFFFFF"/>
                  </a:outerShdw>
                </a:effectLst>
              </a:rPr>
              <a:t>Pikavoima</a:t>
            </a:r>
          </a:p>
        </p:txBody>
      </p:sp>
      <p:sp>
        <p:nvSpPr>
          <p:cNvPr id="17418" name="Text Box 10">
            <a:extLst>
              <a:ext uri="{FF2B5EF4-FFF2-40B4-BE49-F238E27FC236}">
                <a16:creationId xmlns:a16="http://schemas.microsoft.com/office/drawing/2014/main" id="{DBF3A527-8591-490A-A80F-E31BA5DAE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800600"/>
            <a:ext cx="251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i-FI" sz="3200">
                <a:effectLst>
                  <a:outerShdw blurRad="38100" dist="38100" dir="2700000" algn="tl">
                    <a:srgbClr val="FFFFFF"/>
                  </a:outerShdw>
                </a:effectLst>
              </a:rPr>
              <a:t>Räj. voima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026">
            <a:extLst>
              <a:ext uri="{FF2B5EF4-FFF2-40B4-BE49-F238E27FC236}">
                <a16:creationId xmlns:a16="http://schemas.microsoft.com/office/drawing/2014/main" id="{313D5F5C-3C26-4FE5-BF1F-9FEC9D5E3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990600"/>
            <a:ext cx="8305800" cy="3880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i-FI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Perusasiat kuntoon 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Nostotekniikka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Lihastasapaino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Lajilihakset </a:t>
            </a:r>
          </a:p>
          <a:p>
            <a:pPr algn="ctr">
              <a:spcBef>
                <a:spcPct val="50000"/>
              </a:spcBef>
              <a:defRPr/>
            </a:pPr>
            <a:r>
              <a:rPr lang="fi-FI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Riittävän tehokkaasti riittävän usein</a:t>
            </a:r>
          </a:p>
          <a:p>
            <a:pPr algn="ctr">
              <a:spcBef>
                <a:spcPct val="50000"/>
              </a:spcBef>
              <a:defRPr/>
            </a:pPr>
            <a:endParaRPr lang="fi-FI" sz="28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letusrakenne">
  <a:themeElements>
    <a:clrScheme name="Oletusrakenn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letusrakenn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66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66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letusrakenn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ABD5FF"/>
    </a:lt1>
    <a:dk2>
      <a:srgbClr val="000000"/>
    </a:dk2>
    <a:lt2>
      <a:srgbClr val="808080"/>
    </a:lt2>
    <a:accent1>
      <a:srgbClr val="00CC99"/>
    </a:accent1>
    <a:accent2>
      <a:srgbClr val="8DC6FF"/>
    </a:accent2>
    <a:accent3>
      <a:srgbClr val="D2E7FF"/>
    </a:accent3>
    <a:accent4>
      <a:srgbClr val="000000"/>
    </a:accent4>
    <a:accent5>
      <a:srgbClr val="AAE2CA"/>
    </a:accent5>
    <a:accent6>
      <a:srgbClr val="7FB3E7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CCEC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E2F4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CCEC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E2F4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531</Words>
  <Application>Microsoft Office PowerPoint</Application>
  <PresentationFormat>Näytössä katseltava diaesitys (4:3)</PresentationFormat>
  <Paragraphs>134</Paragraphs>
  <Slides>13</Slides>
  <Notes>12</Notes>
  <HiddenSlides>0</HiddenSlides>
  <MMClips>0</MMClips>
  <ScaleCrop>false</ScaleCrop>
  <HeadingPairs>
    <vt:vector size="6" baseType="variant">
      <vt:variant>
        <vt:lpstr>Käytetyt fontit</vt:lpstr>
      </vt:variant>
      <vt:variant>
        <vt:i4>1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5" baseType="lpstr">
      <vt:lpstr>Times New Roman</vt:lpstr>
      <vt:lpstr>Oletusrakenne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Terapiatiimi Sallinen 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Tuomas Sallinen</dc:creator>
  <cp:lastModifiedBy>Tuomas Sallinen</cp:lastModifiedBy>
  <cp:revision>31</cp:revision>
  <dcterms:created xsi:type="dcterms:W3CDTF">2002-12-26T18:06:23Z</dcterms:created>
  <dcterms:modified xsi:type="dcterms:W3CDTF">2021-04-21T04:33:27Z</dcterms:modified>
</cp:coreProperties>
</file>